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7" r:id="rId2"/>
    <p:sldId id="256" r:id="rId3"/>
    <p:sldId id="287" r:id="rId4"/>
    <p:sldId id="281" r:id="rId5"/>
    <p:sldId id="288" r:id="rId6"/>
    <p:sldId id="286" r:id="rId7"/>
    <p:sldId id="298" r:id="rId8"/>
    <p:sldId id="299" r:id="rId9"/>
    <p:sldId id="290" r:id="rId10"/>
    <p:sldId id="300" r:id="rId11"/>
    <p:sldId id="291" r:id="rId12"/>
    <p:sldId id="301" r:id="rId13"/>
    <p:sldId id="293" r:id="rId14"/>
    <p:sldId id="303" r:id="rId15"/>
    <p:sldId id="292" r:id="rId16"/>
    <p:sldId id="304" r:id="rId17"/>
    <p:sldId id="294" r:id="rId18"/>
    <p:sldId id="305" r:id="rId19"/>
    <p:sldId id="306" r:id="rId20"/>
    <p:sldId id="295" r:id="rId21"/>
    <p:sldId id="296" r:id="rId22"/>
    <p:sldId id="264" r:id="rId23"/>
    <p:sldId id="302" r:id="rId24"/>
  </p:sldIdLst>
  <p:sldSz cx="9144000" cy="6858000" type="screen4x3"/>
  <p:notesSz cx="6858000" cy="9144000"/>
  <p:embeddedFontLst>
    <p:embeddedFont>
      <p:font typeface="12롯데마트드림Light" panose="02020603020101020101" pitchFamily="18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포천 막걸리체" panose="02030503000000000000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412"/>
    <a:srgbClr val="000000"/>
    <a:srgbClr val="A6A6A6"/>
    <a:srgbClr val="7F7F7F"/>
    <a:srgbClr val="112B43"/>
    <a:srgbClr val="FFFAF3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98" y="108"/>
      </p:cViewPr>
      <p:guideLst>
        <p:guide orient="horz" pos="43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5B52A-2EB9-408E-BF4B-D02D8684C58E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26C0-C8B7-4BBD-99B0-50454389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6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5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6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0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30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0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6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43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9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35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1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0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1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8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0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B630-C923-420D-89CD-6F2468DC4800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C720-7D7E-4ED3-8F35-14A741E4C420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5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7221-AD44-4F52-9C06-29DD97B7BD86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1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6994-69D1-4F77-9B92-CDEF190544F2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8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2AAA-C01B-4178-B8A0-5E5827873617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9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F7F4-F38A-466E-95E7-9B9D80EFCA32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E66E-C315-48EF-969D-8EEA076388A3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7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A83F-4709-4897-A3BB-199A4D600262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6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B1807-8B57-411F-9F61-CE17895D0F34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702B-80A3-47AD-B34C-9ABD9D589B39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0B3D-570C-4692-9B57-B8E9A42C2300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79E7-CCE4-41F8-9FEF-413C78613C7B}" type="datetime1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.dcinside.com/mgallery/board/view/?id=lobotomycorporation&amp;no=442506" TargetMode="External"/><Relationship Id="rId2" Type="http://schemas.openxmlformats.org/officeDocument/2006/relationships/hyperlink" Target="https://deepai.org/machine-learning-model/text2im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mu.wiki/w/%EC%9E%90%EC%9A%B4" TargetMode="External"/><Relationship Id="rId4" Type="http://schemas.openxmlformats.org/officeDocument/2006/relationships/hyperlink" Target="https://aigree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8742" y="2351782"/>
            <a:ext cx="4166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게임스토리텔링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기획 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에피소드</a:t>
            </a:r>
            <a:endParaRPr lang="en-US" altLang="ko-KR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세라비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822" y="3851467"/>
            <a:ext cx="1728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201911188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최용성</a:t>
            </a:r>
            <a:endParaRPr lang="en-US" altLang="ko-KR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201911174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박성준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30261" y="3429000"/>
            <a:ext cx="5083476" cy="89770"/>
            <a:chOff x="2527653" y="3130094"/>
            <a:chExt cx="4240388" cy="45719"/>
          </a:xfrm>
        </p:grpSpPr>
        <p:sp>
          <p:nvSpPr>
            <p:cNvPr id="6" name="직사각형 5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39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1880785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303" y="1829001"/>
            <a:ext cx="40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하층민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반전쟁파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282341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71302" y="2801371"/>
            <a:ext cx="4027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 탐색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반전쟁파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마나술사와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403186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9191" y="3993559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전쟁파를 막기 위해 수도로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4779040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9189" y="4757576"/>
            <a:ext cx="315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권술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강화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24486" y="136733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5005643" y="1829001"/>
            <a:ext cx="3845868" cy="360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부유성에는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마나술의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실력에 따라 하층민과 상층민으로 계층이 나누어진다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마나술사들은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마나술을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이용하여 마법 공격을 사용한다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부유성은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마나술을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공중에 부유하는 상태이다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하층민은 빈민촌에 거주하며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상층민은 수도에 거주한다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상층민은 하층민을 노예로 삼는다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부유성에는 전쟁을 다시 시작하려는 전쟁파와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 및 계층 제도 폐지를 목표로 하는 반 전쟁파가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81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3" y="1918992"/>
            <a:ext cx="4073511" cy="41028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리더를 도와 전쟁파를 물리친 주인공은 수도에 있던 책을 얻게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읽은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변화의 권능과 관련된 기억을 떠올리며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권능을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리더에게 해저도에 몰래 교류하고 있는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변환술사가 있다는 것을 알게 되었다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해저도로 가는 방법을 들은 주인공은 전쟁을 막기 위해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그리고 책을 찾기 위해 해저도로 떠난다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14756" y="1203725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물, 자연이(가) 표시된 사진&#10;&#10;자동 생성된 설명">
            <a:extLst>
              <a:ext uri="{FF2B5EF4-FFF2-40B4-BE49-F238E27FC236}">
                <a16:creationId xmlns:a16="http://schemas.microsoft.com/office/drawing/2014/main" id="{596DF5A0-772E-ED33-4496-2DA5C4B04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14" y="1269257"/>
            <a:ext cx="4319486" cy="4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1792721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6098" y="1754475"/>
            <a:ext cx="3825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302610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772934" y="2997351"/>
            <a:ext cx="3799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리더와의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 사용 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4434635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763986" y="4434635"/>
            <a:ext cx="403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전쟁을 막는다는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목표 추가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4" y="5187893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763986" y="5210671"/>
            <a:ext cx="403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기억의 일부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해저도로 이동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46829" y="1923220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89055" y="2384885"/>
            <a:ext cx="3783407" cy="30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계층 구도가 폐지되는 새로운 질서가 수립된다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세력에도 종전을 목표로 하는 세력이 존재한다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해저도에 들어가기 위해선 변환술로 해저도 입구에서 땅을 변화시켜 내려가야 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창조와 변화의 세력에서 교류하고 있는 사람이 존재한다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88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실험실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58609" y="1856776"/>
            <a:ext cx="4113391" cy="2917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책의 정보와 전쟁에 관한 정보를 얻기 위해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변환술사를 만난 주인공은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그를 통해 현재 원로원에는 다시 땅 위로 올라가 전쟁을 하자는 급진파와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중립파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종전파가 대립하고 있는 것을 알게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그래서 주인공은 전쟁을 막기 위해 원로회에 들어가기로 마음을 먹고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원로의 도움을 받아 실력을 기른다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901828" y="1099406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1" name="그림 10" descr="건물이(가) 표시된 사진&#10;&#10;자동 생성된 설명">
            <a:extLst>
              <a:ext uri="{FF2B5EF4-FFF2-40B4-BE49-F238E27FC236}">
                <a16:creationId xmlns:a16="http://schemas.microsoft.com/office/drawing/2014/main" id="{EA47D021-F924-F1CC-0BC9-9B3900D3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45" y="1099406"/>
            <a:ext cx="4040155" cy="4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실험심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2332333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5190" y="2355111"/>
            <a:ext cx="346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300020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895191" y="3022984"/>
            <a:ext cx="3462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탐색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원로원으로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원로와의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보석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6086" y="4165742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892788" y="418852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회의장으로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4636" y="4772059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891338" y="479483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강화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</a:p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 칭호 습득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46828" y="189344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883853" y="2339805"/>
            <a:ext cx="3995286" cy="386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변환술사들이 변환술을 통해 바다 밑으로 옮긴 섬이다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보석의 원석을 채광할 수 있는 광산이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변환술을 사용하기 위해선 보석을 소모해야 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변환술사들은 변환술을 사용하여 태양을 모방한 인공 광원을 만들었다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변환술사들로 이루어진 원로원에 의해 관리된다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모든 변환술사는 변환술이 뛰어나다면 원로가 될 수 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권능은 아이템을 제작하거나 지형지물을 변화시킬 수 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05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1644804"/>
            <a:ext cx="4073511" cy="4018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의원 선출 테스트에 통과한 주인공은 원로가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원로 회의에서 주인공은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원로들과 대립하게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변환술을 통해 대결을 하게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변화의 권능으로 대결에서 승리한 주인공은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원로들을 설득하게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종전으로 여론을 이끈다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그러다 원로원에 책이 보관되어 있음을 알게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읽음으로써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소멸과 관련된 기억을 되찾게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소멸의 권능을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원로들에게 기계도의 위치와 들어 갈 수 있는 방법을 알게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89926" y="1000219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921766-C212-2708-E643-AD2F6AF5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66" y="1743404"/>
            <a:ext cx="4405334" cy="39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485030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507808"/>
            <a:ext cx="363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476574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499352"/>
            <a:ext cx="363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의원 선출 테스트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원로들과 변환술을 이용한 대결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518078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54085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기계도로 이동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4495896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2452" y="4518674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소멸의 권능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289687" y="106519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51735" y="1582789"/>
            <a:ext cx="3636628" cy="18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해저도에서 변환술사끼리 대립이 일어나면 변환술을 사용하는 대결로 문제를 해결한다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소활의 권능을 사용하지 못하는 사람이 들어가게 되면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몸이 소멸한다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44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2216182"/>
            <a:ext cx="4073511" cy="380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기계도에 들어온 주인공은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휴머노이드에게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쫓기는 사이보그를 발견한다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사이보그를 도와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물리친 주인공은 사이보그의 소개를 통해 흥신소에 가게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흥신소에서 의뢰들을 수행하면서 책과 전쟁에 관련 정보를 탐색한다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그리던 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최근 쓰레기장에서 자신의 몸을 완전히 기계로 대체한 안드로이드가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제작하여 전쟁을 준비하고 있다는 정보를 습득하게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과거 안드로이드와 불화로 인해 안드로이드와 앙숙관계인 흥신소장과 같이 안드로이드를 막기 위해 쓰레기장으로 향한다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89926" y="1735279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텍스트, 실내, 창문이(가) 표시된 사진&#10;&#10;자동 생성된 설명">
            <a:extLst>
              <a:ext uri="{FF2B5EF4-FFF2-40B4-BE49-F238E27FC236}">
                <a16:creationId xmlns:a16="http://schemas.microsoft.com/office/drawing/2014/main" id="{A1F221C3-C98A-2C94-2225-2045BB0FD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86" y="2491274"/>
            <a:ext cx="4321614" cy="24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574341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597119"/>
            <a:ext cx="306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사이보그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596647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619425"/>
            <a:ext cx="338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 임무 수행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697920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720698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쓰레기장으로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4716911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2452" y="4739689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소멸의 권능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162872" y="1135454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824920" y="1620635"/>
            <a:ext cx="3636628" cy="487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자신의 몸을 개조하여 소활술을 사용하는 사이보그와 로봇이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무 정부 상태이다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약육강식의 구조를 가진다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소활술을 사용하면 물건이 가지고 있는 특성이 강화되는 대신 내구도가 급격히 하락한다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흥신소에서는 사이보그들에게 의뢰를 받아 해결한다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흥신소장과 안드로이드는 앙숙 관계이다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흥신소장과 안드로이드는 기계도에서 소활술을 가장 잘 다루는 존재이다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휴머노이드는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안드로이드 측에서 만든 인간형 전투용 로봇이다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143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1644806"/>
            <a:ext cx="4073511" cy="4554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쓰레기장에서 안드로이드를 물리친 주인공과 흥신소장은 모든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제거한다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최강자전이라고 소문들이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자자했었고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이윽고 흥신소장이 최강자가 되어 지도자가 되었다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흥신소장의 도움으로 책을 찾은 주인공은 모든 기억을 되찾고 자신이 신임을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그리고 주인공은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원로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흥신소장을 중도에 모아 종전협정을 맺기로 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45801" y="1055326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건물, 가구이(가) 표시된 사진&#10;&#10;자동 생성된 설명">
            <a:extLst>
              <a:ext uri="{FF2B5EF4-FFF2-40B4-BE49-F238E27FC236}">
                <a16:creationId xmlns:a16="http://schemas.microsoft.com/office/drawing/2014/main" id="{293E54E6-A40D-C05D-BAD6-B5C471582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53" y="2390957"/>
            <a:ext cx="4550747" cy="25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2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3768792"/>
            <a:ext cx="4707364" cy="30892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53196" y="18630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변경점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338303"/>
            <a:ext cx="6209587" cy="5018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주인공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-&gt;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신이 기억을 잃은 상태</a:t>
            </a: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왜 기억을 잃었나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? -&gt;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 만의 능력인 권능을 가져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갈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때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자신의 권능 또한 희생해야만 없앨 수 </a:t>
            </a: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있었다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그래서 인간의 권능을 없앰과 동시에 자신의 권능 또한 시들어 없어지기에 이른다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즉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인간이랑 다를 바가 없어진다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…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자신의 힘이 소진되면 시나브로 소멸될 것을 알기에 힘이 소진되기 직전에 자신의 기억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권능에 관한 것 들을 책 형태로 만들어 대륙에 흩뿌렸다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…</a:t>
            </a: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자신이 소멸되는 것을 막고자 마지막으로 남은 힘으로 대륙 한가운데 자신을 봉인하여</a:t>
            </a: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최소한의 힘을 축적하고자 하였다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..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이내 신은 최소한의 생명활동만 가진 채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깊게 잠들었다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모든 인간들의 권능이 사라진 지 몇 백 년이 지나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지형 또한 많은 세월을 거쳐 변형되었다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어느 날 주인공이 봉인된 곳 또한 땅이 침식이 되어 동굴 내에서 드러났고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이윽고 주인공이 깨어났다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latinLnBrk="1">
              <a:buNone/>
            </a:pPr>
            <a:endParaRPr lang="en-US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689108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711886"/>
            <a:ext cx="306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714223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737001"/>
            <a:ext cx="338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82721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84999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6931" y="4547518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3633" y="4570296"/>
            <a:ext cx="324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권능 통달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과거의 모든 기억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97212" y="1481053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5059260" y="1998646"/>
            <a:ext cx="3636628" cy="18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세 개의 권능을 통달하면서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신이였음을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자각한다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기억을 잃기 전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세계에 자신의 기억들을 책의 형태로 흩뿌렸다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31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9673" y="3462150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6375" y="3484928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</a:p>
          <a:p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족장</a:t>
            </a:r>
          </a:p>
        </p:txBody>
      </p:sp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3" y="1435024"/>
            <a:ext cx="8263156" cy="1610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족장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심해도의 원로들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흥신소장은 중도의 마을에서 종전협정을 맺게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신의 능력을 모두 자각하여 깨달은 주인공은 중도의 주민들과 여행을 통해 느낀 경험을 토대로 가졌던 모든 힘을 봉인하고 인간으로 남기로 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9673" y="4223878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896375" y="4246656"/>
            <a:ext cx="3046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대화</a:t>
            </a:r>
            <a:endParaRPr lang="en-US" altLang="ko-KR" sz="16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481387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895191" y="483665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 선언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5329384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895191" y="5352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엔딩</a:t>
            </a:r>
            <a:endParaRPr lang="ko-KR" altLang="en-US" sz="16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3436374" y="745463"/>
            <a:ext cx="1890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27009" y="3023263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89057" y="3540856"/>
            <a:ext cx="3636628" cy="86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종전되었다</a:t>
            </a:r>
            <a:r>
              <a:rPr lang="en-US" altLang="ko-KR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5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신의 형태를 포기하고 인간의 모습으로 살기로 하였다</a:t>
            </a:r>
            <a:r>
              <a:rPr lang="en-US" altLang="ko-KR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88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3868" y="1720745"/>
            <a:ext cx="3116264" cy="2433025"/>
            <a:chOff x="3013868" y="1534478"/>
            <a:chExt cx="3116264" cy="24330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339" y="1534478"/>
              <a:ext cx="2479322" cy="1544524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3013868" y="3079002"/>
              <a:ext cx="3116264" cy="888501"/>
              <a:chOff x="3013868" y="2630269"/>
              <a:chExt cx="3116264" cy="88850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196887" y="2630269"/>
                <a:ext cx="761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err="1"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QnA</a:t>
                </a:r>
                <a:endParaRPr lang="ko-KR" altLang="en-US" sz="32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3013868" y="3429000"/>
                <a:ext cx="3116264" cy="89770"/>
                <a:chOff x="2527653" y="3130094"/>
                <a:chExt cx="4240388" cy="45719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 flipV="1">
                  <a:off x="2527653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 flipV="1">
                  <a:off x="3587750" y="3130094"/>
                  <a:ext cx="1060097" cy="4571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 flipV="1">
                  <a:off x="4647847" y="3130094"/>
                  <a:ext cx="1060097" cy="457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 flipV="1">
                  <a:off x="5707944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3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60D-5258-BC93-4179-0BBF55E8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06E80-276D-6C2A-660E-2211CD071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https://deepai.org/machine-learning-model/text2img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https://gall.dcinside.com/mgallery/board/view/?id=lobotomycorporation&amp;no=442506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https://aigreem.com/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https://namu.wiki/w/%EC%9E%90%EC%9A%B4</a:t>
            </a:r>
            <a:endParaRPr lang="en-US" altLang="ko-KR" dirty="0"/>
          </a:p>
          <a:p>
            <a:r>
              <a:rPr lang="en-US" altLang="ko-KR" dirty="0"/>
              <a:t>https://www.youtube.com/watch?v=uKcjp1tbzL8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702561-CF98-15D9-1D7E-43A68CB3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7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소개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1880247"/>
            <a:ext cx="467230" cy="4456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8430" y="190302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중도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AF067061-3D15-BA56-3B53-06008C2157AC}"/>
              </a:ext>
            </a:extLst>
          </p:cNvPr>
          <p:cNvSpPr txBox="1">
            <a:spLocks/>
          </p:cNvSpPr>
          <p:nvPr/>
        </p:nvSpPr>
        <p:spPr>
          <a:xfrm>
            <a:off x="1274304" y="2408824"/>
            <a:ext cx="2175264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동굴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시작 장소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마을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거점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endParaRPr lang="en-US" altLang="ko-KR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391E0-8B63-BB92-F373-4559CD47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898278" y="1880247"/>
            <a:ext cx="467230" cy="44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D4C8-5B9D-25F4-6679-43E4538F444F}"/>
              </a:ext>
            </a:extLst>
          </p:cNvPr>
          <p:cNvSpPr txBox="1"/>
          <p:nvPr/>
        </p:nvSpPr>
        <p:spPr>
          <a:xfrm>
            <a:off x="5349634" y="190302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부유도</a:t>
            </a: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3DF50362-CB7D-61DE-C49D-4982E607149C}"/>
              </a:ext>
            </a:extLst>
          </p:cNvPr>
          <p:cNvSpPr txBox="1">
            <a:spLocks/>
          </p:cNvSpPr>
          <p:nvPr/>
        </p:nvSpPr>
        <p:spPr>
          <a:xfrm>
            <a:off x="5365508" y="2408824"/>
            <a:ext cx="2175264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빈민촌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거점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수도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적대 세력 거점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endParaRPr lang="en-US" altLang="ko-KR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7895CB-5B73-6388-9D82-E8E2F14C6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75890" y="3850379"/>
            <a:ext cx="467230" cy="445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8420BD-C137-E344-80D1-B746A0CA25FC}"/>
              </a:ext>
            </a:extLst>
          </p:cNvPr>
          <p:cNvSpPr txBox="1"/>
          <p:nvPr/>
        </p:nvSpPr>
        <p:spPr>
          <a:xfrm>
            <a:off x="1327246" y="387315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EDB99CC-6DAD-1C06-B7FA-19C09761A0C5}"/>
              </a:ext>
            </a:extLst>
          </p:cNvPr>
          <p:cNvSpPr txBox="1">
            <a:spLocks/>
          </p:cNvSpPr>
          <p:nvPr/>
        </p:nvSpPr>
        <p:spPr>
          <a:xfrm>
            <a:off x="1258430" y="4378956"/>
            <a:ext cx="2987293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원로원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거점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회의장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적대 세력과 싸우는 장소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endParaRPr lang="en-US" altLang="ko-KR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C99CDD-A4C1-E168-5467-BCE963541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898278" y="3850379"/>
            <a:ext cx="467230" cy="445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CDBC38-E09B-572C-9EB7-0DF46B8000B8}"/>
              </a:ext>
            </a:extLst>
          </p:cNvPr>
          <p:cNvSpPr txBox="1"/>
          <p:nvPr/>
        </p:nvSpPr>
        <p:spPr>
          <a:xfrm>
            <a:off x="5349634" y="387315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</a:t>
            </a:r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B3F3379C-A94D-0142-F301-7887F9015D62}"/>
              </a:ext>
            </a:extLst>
          </p:cNvPr>
          <p:cNvSpPr txBox="1">
            <a:spLocks/>
          </p:cNvSpPr>
          <p:nvPr/>
        </p:nvSpPr>
        <p:spPr>
          <a:xfrm>
            <a:off x="5365507" y="4379079"/>
            <a:ext cx="2610093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거점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쓰레기장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 적대 세력 거점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endParaRPr lang="en-US" altLang="ko-KR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65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2200"/>
            <a:ext cx="4899695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대륙 평면도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501739" y="1851303"/>
            <a:ext cx="814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대륙 구상도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F09630C-E822-7DFE-FA3B-D5624887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1" y="2560004"/>
            <a:ext cx="6249798" cy="3906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3822511" y="4239358"/>
            <a:ext cx="64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5191314" y="3429000"/>
            <a:ext cx="84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3503800" y="5605773"/>
            <a:ext cx="85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154273" y="2970613"/>
            <a:ext cx="58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166491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C7A9FEE5-07B4-59EA-31DF-102315D8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0" y="2651832"/>
            <a:ext cx="6041614" cy="3776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5520480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대륙 단면도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501739" y="1851303"/>
            <a:ext cx="814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대륙 구상도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4044763" y="3920576"/>
            <a:ext cx="6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6231549" y="3920576"/>
            <a:ext cx="8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2151404" y="5639328"/>
            <a:ext cx="91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047058" y="2710108"/>
            <a:ext cx="62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5493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2883002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84062" y="290578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</a:p>
        </p:txBody>
      </p:sp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51173" y="1778997"/>
            <a:ext cx="4484721" cy="105832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동굴에서 깨어난 주인공은 기억을 잃은 상태이다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동굴에서 나가기 위해 앞에 보이는 길을 따라간다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동굴 밖으로 나온 주인공은 사람들을 만난다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3678032"/>
            <a:ext cx="548763" cy="523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984062" y="370081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 길을 따라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4450284"/>
            <a:ext cx="548763" cy="523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984062" y="44730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동굴을 나옴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사람과 조우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5247248"/>
            <a:ext cx="548763" cy="523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984062" y="5270026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634895" y="1180088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7" name="그림 6" descr="야외, 자연, 산, 구멍이(가) 표시된 사진&#10;&#10;자동 생성된 설명">
            <a:extLst>
              <a:ext uri="{FF2B5EF4-FFF2-40B4-BE49-F238E27FC236}">
                <a16:creationId xmlns:a16="http://schemas.microsoft.com/office/drawing/2014/main" id="{48A27E7D-9FE2-078B-9C40-19A2978CE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43" y="1144094"/>
            <a:ext cx="3172663" cy="47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4" y="1988361"/>
            <a:ext cx="3984000" cy="35852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사람들을 따라 마을로 이동하게 되고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사람들의 따뜻한 보살핌으로 생활에 필요한 지식과 대륙의 역사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호신술을 배워가며 행복하게 살아간다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호신술을 배우는 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유난히 주인공은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권술에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특화되어 있었으며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이를 유심히 본 마을 주민들은 그에게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건틀릿을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선물하였다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그렇게 마을 주민이 되어 살아가던 와중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어느 날 촌장이 우연히 얻은 책을 보여준다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해석 할 수 있는 사람은 아무도 없었는데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오직 주인공만이 읽을 수 있었으며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읽은 주인공은 창조와 관련된 기억을 떠올리며 창조의 권능을 자각한다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 속에는 각 섬마다 다른 책을 두었다는 글귀가 적혀 있었고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주인공은 기억을 되찾기 위해 여행을 떠난다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45739" y="1434363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식물, 버드나무이(가) 표시된 사진&#10;&#10;자동 생성된 설명">
            <a:extLst>
              <a:ext uri="{FF2B5EF4-FFF2-40B4-BE49-F238E27FC236}">
                <a16:creationId xmlns:a16="http://schemas.microsoft.com/office/drawing/2014/main" id="{CE2FF08C-0C43-767D-3043-6BC8ABA2FF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22" y="1988361"/>
            <a:ext cx="4455478" cy="35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1783062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2732" y="1805840"/>
            <a:ext cx="3046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주민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촌장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2544500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743916" y="2502816"/>
            <a:ext cx="3806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주민과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장비 착용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동물과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촌장과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3773101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742732" y="379587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부유섬으로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12977" y="4643677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709679" y="4666455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지식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권술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</a:p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기억의 일부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부유섬으로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54819" y="1029897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729087" y="1730820"/>
            <a:ext cx="41725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중도는 부유도에서 도주한 사람들도 거주한다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고대의 사람들은 창조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소멸의 권능을 사용할 수 있었지만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각의 권능이 우월하다고 생각하는 세 가지 세력으로 나뉘게 되었고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전쟁이 일어났다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신은 인간들의 권능을 빼앗았고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전쟁은 휴전으로 바뀌었다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휴전 이후 창조 세력은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 세력은 변환술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 세력은 소멸술이라는 권능을 모방하는 술법을 만들었다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휴전 이후 창조 세력은 하늘에 부유하는 부유도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 세력은 심해 밑에 있는 해저도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 세력은 기계로 이루어진 기계도를 만들었고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 곳에 거주한다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창조의 권능을 사용하여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건틀릿에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속성을 부여하거나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물건을 창조할 수 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부유섬에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가기 위해선 창조의 권능을 사용해 계단을 만들어야 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창조의 권능에 대해 자각은 하였으나 힘을 제대로 발휘하지 못하는 상태이다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30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285750" y="2153258"/>
            <a:ext cx="3964632" cy="31204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책의 정보를 찾기 위해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부유섬을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돌아다닌다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빈민촌에서 상층민에게 노예로 부려지며 학대 받는 하층민을 보게 된다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상층민이지만 빈민촌에 거주하는 반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리더를 만나게 된 주인공은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리더의 이야기를 듣고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그를 도와 계층 제도의 폐지와 전쟁을 막기 위해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부유섬의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수도로 떠난다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45801" y="1620465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자연, 거리이(가) 표시된 사진&#10;&#10;자동 생성된 설명">
            <a:extLst>
              <a:ext uri="{FF2B5EF4-FFF2-40B4-BE49-F238E27FC236}">
                <a16:creationId xmlns:a16="http://schemas.microsoft.com/office/drawing/2014/main" id="{5BD18E64-50FD-888D-9A7F-3BC98B1F0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1363"/>
            <a:ext cx="4374502" cy="41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1799</TotalTime>
  <Words>1666</Words>
  <Application>Microsoft Office PowerPoint</Application>
  <PresentationFormat>화면 슬라이드 쇼(4:3)</PresentationFormat>
  <Paragraphs>253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Calibri Light</vt:lpstr>
      <vt:lpstr>포천 막걸리체</vt:lpstr>
      <vt:lpstr>Calibri</vt:lpstr>
      <vt:lpstr>맑은 고딕</vt:lpstr>
      <vt:lpstr>12롯데마트드림Light</vt:lpstr>
      <vt:lpstr>Arial</vt:lpstr>
      <vt:lpstr>Office 테마</vt:lpstr>
      <vt:lpstr>PowerPoint 프레젠테이션</vt:lpstr>
      <vt:lpstr>PowerPoint 프레젠테이션</vt:lpstr>
      <vt:lpstr>PowerPoint 프레젠테이션</vt:lpstr>
      <vt:lpstr>공간 - 대륙 평면도  </vt:lpstr>
      <vt:lpstr>공간 - 대륙 단면도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이한빈</dc:creator>
  <cp:lastModifiedBy>최 용성</cp:lastModifiedBy>
  <cp:revision>87</cp:revision>
  <dcterms:created xsi:type="dcterms:W3CDTF">2016-02-11T01:30:22Z</dcterms:created>
  <dcterms:modified xsi:type="dcterms:W3CDTF">2023-04-16T10:38:11Z</dcterms:modified>
  <cp:contentStatus/>
</cp:coreProperties>
</file>